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11"/>
  </p:notesMasterIdLst>
  <p:handoutMasterIdLst>
    <p:handoutMasterId r:id="rId12"/>
  </p:handoutMasterIdLst>
  <p:sldIdLst>
    <p:sldId id="597" r:id="rId2"/>
    <p:sldId id="598" r:id="rId3"/>
    <p:sldId id="599" r:id="rId4"/>
    <p:sldId id="591" r:id="rId5"/>
    <p:sldId id="592" r:id="rId6"/>
    <p:sldId id="593" r:id="rId7"/>
    <p:sldId id="594" r:id="rId8"/>
    <p:sldId id="595" r:id="rId9"/>
    <p:sldId id="596" r:id="rId10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usu, Henrietta R" initials="OHR" lastIdx="1" clrIdx="0">
    <p:extLst>
      <p:ext uri="{19B8F6BF-5375-455C-9EA6-DF929625EA0E}">
        <p15:presenceInfo xmlns:p15="http://schemas.microsoft.com/office/powerpoint/2012/main" userId="S::Henrietta.Owusu@hud.gov::7fc325f0-05cf-44b8-ba28-aeac47e3e3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BA1"/>
    <a:srgbClr val="0D97FF"/>
    <a:srgbClr val="4D5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0" autoAdjust="0"/>
    <p:restoredTop sz="86388" autoAdjust="0"/>
  </p:normalViewPr>
  <p:slideViewPr>
    <p:cSldViewPr>
      <p:cViewPr varScale="1">
        <p:scale>
          <a:sx n="66" d="100"/>
          <a:sy n="66" d="100"/>
        </p:scale>
        <p:origin x="508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666" y="-4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60B88-9E88-4F69-B2A0-85E295F90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83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7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7" y="8843645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09" tIns="46654" rIns="93309" bIns="466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708371-B544-48D1-BC9E-22557631C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88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5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2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3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86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7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44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2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708371-B544-48D1-BC9E-22557631C1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9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ver-bottom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699000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over-logo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979863" y="612775"/>
            <a:ext cx="1166812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106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EF76-6E40-499B-8F94-EEB7240D74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952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7A888212-B64D-46C4-BAA0-379DB729A7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5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6" name="Picture 12" descr="HHS logo for PP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19" name="Picture 15" descr="NSP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59779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-to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73050"/>
            <a:ext cx="30083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bottom bldg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 baseline="0"/>
            </a:lvl2pPr>
            <a:lvl3pPr>
              <a:defRPr sz="2400"/>
            </a:lvl3pPr>
            <a:lvl4pPr>
              <a:defRPr sz="2000"/>
            </a:lvl4pPr>
            <a:lvl5pPr>
              <a:defRPr sz="20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9BCE91AA-954C-4CB3-9554-052834CFA3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8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9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0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23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9045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slide-top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8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3B0DE228-9996-43DD-AFDF-DE3BBBD24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8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9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0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23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273593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slide-top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-3175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 userDrawn="1"/>
        </p:nvSpPr>
        <p:spPr bwMode="auto">
          <a:xfrm>
            <a:off x="457200" y="120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B50E252C-17E8-44AC-9759-938844DB4B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8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9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20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22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23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7535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lide-top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74638"/>
            <a:ext cx="2057400" cy="585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A012B023-72B4-43E3-ABF7-8F0194888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6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lide-to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457200" y="1111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83207BA4-302D-4935-8CC5-802BD2A7B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2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pacer-background.jpg"/>
          <p:cNvPicPr>
            <a:picLocks noChangeAspect="1"/>
          </p:cNvPicPr>
          <p:nvPr userDrawn="1"/>
        </p:nvPicPr>
        <p:blipFill>
          <a:blip r:embed="rId2"/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CE50E5B-5C2A-492D-AB79-CD8B9B447D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20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 t="-1730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511F588-0147-4BED-8591-B2E73D20B3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60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12700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C2F6D24-EC5B-4A02-8837-6B396F6D1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99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 userDrawn="1"/>
        </p:nvSpPr>
        <p:spPr bwMode="auto">
          <a:xfrm>
            <a:off x="457200" y="1111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46E91FC7-D480-47E8-9F31-86102213A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9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spacer-background.jpg"/>
          <p:cNvPicPr>
            <a:picLocks noChangeAspect="1"/>
          </p:cNvPicPr>
          <p:nvPr userDrawn="1"/>
        </p:nvPicPr>
        <p:blipFill>
          <a:blip r:embed="rId2"/>
          <a:srcRect t="-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695"/>
            <a:ext cx="8229600" cy="1465545"/>
          </a:xfrm>
        </p:spPr>
        <p:txBody>
          <a:bodyPr/>
          <a:lstStyle>
            <a:lvl1pPr>
              <a:defRPr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 </a:t>
            </a:r>
            <a:fld id="{2B171DB9-31AF-4A01-986A-3A706DE44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78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 t="-17307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5565"/>
            <a:ext cx="8229600" cy="1468676"/>
          </a:xfrm>
        </p:spPr>
        <p:txBody>
          <a:bodyPr/>
          <a:lstStyle>
            <a:lvl1pPr>
              <a:defRPr b="1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3D64F5A9-A1B7-45EA-9A18-7A88B2F7F9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30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762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lide-top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22313" y="4406900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EBDEB4E6-D657-4D2A-9ECA-64ABB427F7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3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6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7" name="Picture 12" descr="HHS logo for PP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1" name="Rectangle 10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10" name="Picture 15" descr="NSP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4" descr="slide-top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baseline="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A451EFAF-43CD-4641-8A22-5C9802D306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2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lide-top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8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9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1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12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baseline="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9B3EB3A0-3566-46E6-BA39-623D4CBAFB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0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lide-to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lide bottom bldg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0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2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4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15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11800"/>
            <a:ext cx="8229600" cy="1143000"/>
          </a:xfr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 baseline="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baseline="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A331AB8F-5195-4FB0-8392-7E08C1F91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1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lide-top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457200" y="1111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Title of Slide Goes Here</a:t>
            </a:r>
          </a:p>
        </p:txBody>
      </p:sp>
      <p:pic>
        <p:nvPicPr>
          <p:cNvPr id="4" name="Picture 7" descr="Slide bottom bldg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3338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3650"/>
            <a:ext cx="2133600" cy="365125"/>
          </a:xfrm>
        </p:spPr>
        <p:txBody>
          <a:bodyPr/>
          <a:lstStyle>
            <a:lvl1pPr>
              <a:defRPr b="1" baseline="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3650"/>
            <a:ext cx="2895600" cy="365125"/>
          </a:xfrm>
        </p:spPr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43650"/>
            <a:ext cx="2133600" cy="365125"/>
          </a:xfrm>
        </p:spPr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C93E0E56-FE9F-46F4-92FE-BF63949C4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6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7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8" name="Picture 12" descr="HHS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20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2" name="Rectangle 21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21" name="Picture 15" descr="NSP logo for PPT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1736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lide bottom bldg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 dirty="0"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34675F49-2010-4CE9-9900-57AE63590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4" name="Group 13"/>
          <p:cNvGrpSpPr>
            <a:grpSpLocks/>
          </p:cNvGrpSpPr>
          <p:nvPr userDrawn="1"/>
        </p:nvGrpSpPr>
        <p:grpSpPr bwMode="auto">
          <a:xfrm>
            <a:off x="7334250" y="5597525"/>
            <a:ext cx="776288" cy="776288"/>
            <a:chOff x="4626" y="3741"/>
            <a:chExt cx="489" cy="489"/>
          </a:xfrm>
        </p:grpSpPr>
        <p:sp>
          <p:nvSpPr>
            <p:cNvPr id="15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pic>
          <p:nvPicPr>
            <p:cNvPr id="16" name="Picture 12" descr="HHS logo for PPT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18"/>
          <p:cNvGrpSpPr>
            <a:grpSpLocks/>
          </p:cNvGrpSpPr>
          <p:nvPr userDrawn="1"/>
        </p:nvGrpSpPr>
        <p:grpSpPr bwMode="auto">
          <a:xfrm>
            <a:off x="8101013" y="5607050"/>
            <a:ext cx="639762" cy="746125"/>
            <a:chOff x="5169" y="3726"/>
            <a:chExt cx="403" cy="470"/>
          </a:xfrm>
        </p:grpSpPr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20" name="Rectangle 19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pic>
          <p:nvPicPr>
            <p:cNvPr id="19" name="Picture 15" descr="NSP logo for PPT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13929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E229665-A013-40C7-8CA5-DDC1EA0714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8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scode.house.gov/quicksearch/get.plx?title=42&amp;section=11371-1137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uscode.house.gov/quicksearch/get.plx?title=42&amp;section=11381-1138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3C9B-32FA-498C-9CFB-8E829EF5C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Office of Affordable Housing Programs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5573A-A682-4E53-A7F9-288873180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324600" cy="155322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June 17, 2021</a:t>
            </a:r>
          </a:p>
        </p:txBody>
      </p:sp>
    </p:spTree>
    <p:extLst>
      <p:ext uri="{BB962C8B-B14F-4D97-AF65-F5344CB8AC3E}">
        <p14:creationId xmlns:p14="http://schemas.microsoft.com/office/powerpoint/2010/main" val="115399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235538" cy="4756150"/>
          </a:xfrm>
        </p:spPr>
        <p:txBody>
          <a:bodyPr/>
          <a:lstStyle/>
          <a:p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FY 22 budget request - $1.85B including </a:t>
            </a:r>
            <a:r>
              <a:rPr lang="en-US" sz="3000" dirty="0" err="1">
                <a:latin typeface="Cambria" panose="02040503050406030204" pitchFamily="18" charset="0"/>
                <a:ea typeface="Cambria" panose="02040503050406030204" pitchFamily="18" charset="0"/>
              </a:rPr>
              <a:t>FirstHOME</a:t>
            </a:r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000" dirty="0" err="1">
                <a:latin typeface="Cambria" panose="02040503050406030204" pitchFamily="18" charset="0"/>
                <a:ea typeface="Cambria" panose="02040503050406030204" pitchFamily="18" charset="0"/>
              </a:rPr>
              <a:t>Downpayment</a:t>
            </a:r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 Assistance Program 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$100 million set-aside for States pilots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DPA for 1</a:t>
            </a:r>
            <a:r>
              <a:rPr lang="en-US" sz="2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generation, 1</a:t>
            </a:r>
            <a:r>
              <a:rPr lang="en-US" sz="26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time, low-income and middle- income homebuyers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Statutory and regulatory flexibilities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Encourage partnerships with CDFIs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Larger initiative includes a new FHA product called </a:t>
            </a:r>
            <a:r>
              <a:rPr lang="en-US" sz="2600" dirty="0" err="1">
                <a:latin typeface="Cambria" panose="02040503050406030204" pitchFamily="18" charset="0"/>
                <a:ea typeface="Cambria" panose="02040503050406030204" pitchFamily="18" charset="0"/>
              </a:rPr>
              <a:t>FirstHOME</a:t>
            </a:r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 Equity Accelerator Loans</a:t>
            </a:r>
          </a:p>
          <a:p>
            <a:pPr lvl="1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HOME Program Updates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9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235538" cy="4756150"/>
          </a:xfrm>
        </p:spPr>
        <p:txBody>
          <a:bodyPr/>
          <a:lstStyle/>
          <a:p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COVID Waivers – most expire September 30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PJs need to prepare for transition back to business as usual</a:t>
            </a:r>
          </a:p>
          <a:p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Section 3 CPD Notice – coming very soon</a:t>
            </a:r>
          </a:p>
          <a:p>
            <a:r>
              <a:rPr lang="en-US" sz="3000" dirty="0">
                <a:latin typeface="Cambria" panose="02040503050406030204" pitchFamily="18" charset="0"/>
                <a:ea typeface="Cambria" panose="02040503050406030204" pitchFamily="18" charset="0"/>
              </a:rPr>
              <a:t>HOME Monitoring Series for PJs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10 part topical webinar series ran in April and May</a:t>
            </a:r>
          </a:p>
          <a:p>
            <a:pPr lvl="1"/>
            <a:r>
              <a:rPr lang="en-US" sz="2600" dirty="0">
                <a:latin typeface="Cambria" panose="02040503050406030204" pitchFamily="18" charset="0"/>
                <a:ea typeface="Cambria" panose="02040503050406030204" pitchFamily="18" charset="0"/>
              </a:rPr>
              <a:t>Webinar and materials archived on HUD Exchange</a:t>
            </a:r>
          </a:p>
          <a:p>
            <a:pPr lvl="1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endParaRPr lang="en-US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HOME Guidance and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8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235538" cy="4756150"/>
          </a:xfrm>
        </p:spPr>
        <p:txBody>
          <a:bodyPr/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ARP law includes $5 billion of supplemental HOME funds to provide housing, shelter, and supportive services qualifying populations.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$50 million for HUD S&amp;E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$25 million for technical assistance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Funds allocated via HOME formula to all FY 2021 HOME PJs</a:t>
            </a: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Funds available for expenditure until September 30, 2030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American Rescue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31173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Funds must primarily benefit eligible populations: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Homeless (McKinney definition)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At-risk of homeless (McKinney definition)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Fleeing/attempting to flee DV, dating violence, sexual violence, stalking, or human trafficking</a:t>
            </a:r>
          </a:p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Other populations for whom </a:t>
            </a: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supportive services or assistance would prevent the family’s homelessness or serve those with the greatest risk of housing instability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Veterans and families that include a veteran member that meet one of the preceding criteria.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>
                <a:latin typeface="Cambria" panose="02040503050406030204" pitchFamily="18" charset="0"/>
                <a:ea typeface="Cambria" panose="02040503050406030204" pitchFamily="18" charset="0"/>
              </a:rPr>
              <a:t>HOME-ARP Qualifying  Populations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5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311738" cy="4525963"/>
          </a:xfrm>
        </p:spPr>
        <p:txBody>
          <a:bodyPr/>
          <a:lstStyle/>
          <a:p>
            <a:pPr marL="0" marR="0" indent="304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Te</a:t>
            </a: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nant-based rental assistance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indent="304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Development of affordable housing pursuant to NAHA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Supportive services to qualifying individuals or families not already receiving such supportive services, including—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00050" lvl="1" indent="304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Activities listed in sec. 401(29) of McKinney-Vento Act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Housing counseling; and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00050" lvl="1" indent="304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Homeless prevention services.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333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Acquisition </a:t>
            </a: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and development of non-congregate shelter units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HOME-ARP Eligible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8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311738" cy="4525963"/>
          </a:xfrm>
        </p:spPr>
        <p:txBody>
          <a:bodyPr/>
          <a:lstStyle/>
          <a:p>
            <a:pPr>
              <a:spcBef>
                <a:spcPts val="3000"/>
              </a:spcBef>
              <a:spcAft>
                <a:spcPts val="1200"/>
              </a:spcAft>
            </a:pPr>
            <a:r>
              <a:rPr lang="en-US" sz="2600" dirty="0">
                <a:solidFill>
                  <a:srgbClr val="333333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</a:rPr>
              <a:t>Non-congregate shelter units acquired or developed may: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Remain as non-congregate shelter units.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Be used as emergency shelter under subtitle B of title IV of the McKinney-Vento Homeless Assistance Act (</a:t>
            </a:r>
            <a:r>
              <a:rPr lang="en-US" sz="2400" u="sng" dirty="0">
                <a:solidFill>
                  <a:srgbClr val="3366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3"/>
              </a:rPr>
              <a:t>42 U.S.C. 11371-11378</a:t>
            </a: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);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00050" lvl="1" indent="3048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Be converted to permanent affordable rental housing in 		accordance with HOME-ARP requirements;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Be converted to permanent housing under subtitle C of title IV of the McKinney-Vento Homeless Assistance Act (</a:t>
            </a:r>
            <a:r>
              <a:rPr lang="en-US" sz="2400" u="sng" dirty="0">
                <a:solidFill>
                  <a:srgbClr val="3366CC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  <a:hlinkClick r:id="rId4"/>
              </a:rPr>
              <a:t>42 U.S.C. 11381-11389</a:t>
            </a:r>
            <a:r>
              <a:rPr lang="en-US" sz="2400" dirty="0">
                <a:solidFill>
                  <a:srgbClr val="333333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); 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Non-Congregate Shelter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62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311738" cy="4525963"/>
          </a:xfrm>
        </p:spPr>
        <p:txBody>
          <a:bodyPr/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Statutory suspension and alternative requirement authority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Up to 15% administration and planning set-aside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Up to 5% operating assistance to CHDOs and other nonprofits carrying out activities</a:t>
            </a:r>
          </a:p>
          <a:p>
            <a:pPr lvl="1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Up to an additional 5% for capacity building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To be implemented by CPD Notice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IDIS will be used for requesting and disbursing funds and for certain data reporting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HOME-ARP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57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46F7C6-5C65-4B0D-A34D-184F9A204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1600200"/>
            <a:ext cx="8311738" cy="4525963"/>
          </a:xfrm>
        </p:spPr>
        <p:txBody>
          <a:bodyPr/>
          <a:lstStyle/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To be implemented by CPD Notice this fall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IDIS will be used for requesting and disbursing funds and for certain data reporting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New HOME-ARP Listserv to be launched soon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OAHP will hold </a:t>
            </a:r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</a:rPr>
              <a:t>5 webinars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this summer to help PJs prepare </a:t>
            </a:r>
            <a:r>
              <a:rPr lang="en-US" sz="2800">
                <a:latin typeface="Cambria" panose="02040503050406030204" pitchFamily="18" charset="0"/>
                <a:ea typeface="Cambria" panose="02040503050406030204" pitchFamily="18" charset="0"/>
              </a:rPr>
              <a:t>for HOME-ARP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July 1</a:t>
            </a:r>
            <a:r>
              <a:rPr lang="en-US" sz="24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  – Introduction to Homeless Systems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OAHP plans robust TA program once the CPD Notice is published.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9CEAC2-49EF-4235-8C54-CF92EA7BD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latin typeface="Cambria" panose="02040503050406030204" pitchFamily="18" charset="0"/>
                <a:ea typeface="Cambria" panose="02040503050406030204" pitchFamily="18" charset="0"/>
              </a:rPr>
              <a:t>HOME-ARP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CEA4-AC13-4A46-BEB7-E4E49F0AE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451EFAF-43CD-4641-8A22-5C9802D3063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6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CPD layout</Template>
  <TotalTime>15371</TotalTime>
  <Words>539</Words>
  <Application>Microsoft Office PowerPoint</Application>
  <PresentationFormat>On-screen Show (4:3)</PresentationFormat>
  <Paragraphs>76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</vt:lpstr>
      <vt:lpstr>Times New Roman</vt:lpstr>
      <vt:lpstr>Office Theme</vt:lpstr>
      <vt:lpstr>Office of Affordable Housing Programs Update</vt:lpstr>
      <vt:lpstr>HOME Program Updates</vt:lpstr>
      <vt:lpstr>HOME Guidance and Training</vt:lpstr>
      <vt:lpstr>American Rescue Plan</vt:lpstr>
      <vt:lpstr>HOME-ARP Qualifying  Populations</vt:lpstr>
      <vt:lpstr>HOME-ARP Eligible Activities</vt:lpstr>
      <vt:lpstr>Non-Congregate Shelter</vt:lpstr>
      <vt:lpstr>HOME-ARP</vt:lpstr>
      <vt:lpstr>HOME-ARP Implementation</vt:lpstr>
    </vt:vector>
  </TitlesOfParts>
  <Company>U.S. Department of 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</dc:title>
  <dc:creator>Clifford Taffet</dc:creator>
  <cp:lastModifiedBy>Sardone, Virginia</cp:lastModifiedBy>
  <cp:revision>630</cp:revision>
  <cp:lastPrinted>2020-01-09T18:56:57Z</cp:lastPrinted>
  <dcterms:created xsi:type="dcterms:W3CDTF">2002-02-07T19:55:19Z</dcterms:created>
  <dcterms:modified xsi:type="dcterms:W3CDTF">2021-06-15T13:29:25Z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602484843</vt:i4>
  </property>
  <property fmtid="{D5CDD505-2E9C-101B-9397-08002B2CF9AE}" pid="3" name="_NewReviewCycle">
    <vt:lpwstr/>
  </property>
  <property fmtid="{D5CDD505-2E9C-101B-9397-08002B2CF9AE}" pid="4" name="_EmailSubject">
    <vt:lpwstr>NCSHA slides</vt:lpwstr>
  </property>
  <property fmtid="{D5CDD505-2E9C-101B-9397-08002B2CF9AE}" pid="5" name="_AuthorEmail">
    <vt:lpwstr>Virginia.Sardone@hud.gov</vt:lpwstr>
  </property>
  <property fmtid="{D5CDD505-2E9C-101B-9397-08002B2CF9AE}" pid="6" name="_AuthorEmailDisplayName">
    <vt:lpwstr>Sardone, Virginia</vt:lpwstr>
  </property>
  <property fmtid="{D5CDD505-2E9C-101B-9397-08002B2CF9AE}" pid="7" name="_PreviousAdHocReviewCycleID">
    <vt:i4>-1955565123</vt:i4>
  </property>
</Properties>
</file>